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9"/>
  </p:notesMasterIdLst>
  <p:handoutMasterIdLst>
    <p:handoutMasterId r:id="rId40"/>
  </p:handoutMasterIdLst>
  <p:sldIdLst>
    <p:sldId id="303" r:id="rId2"/>
    <p:sldId id="596" r:id="rId3"/>
    <p:sldId id="406" r:id="rId4"/>
    <p:sldId id="326" r:id="rId5"/>
    <p:sldId id="569" r:id="rId6"/>
    <p:sldId id="571" r:id="rId7"/>
    <p:sldId id="302" r:id="rId8"/>
    <p:sldId id="597" r:id="rId9"/>
    <p:sldId id="598" r:id="rId10"/>
    <p:sldId id="311" r:id="rId11"/>
    <p:sldId id="313" r:id="rId12"/>
    <p:sldId id="314" r:id="rId13"/>
    <p:sldId id="599" r:id="rId14"/>
    <p:sldId id="258" r:id="rId15"/>
    <p:sldId id="348" r:id="rId16"/>
    <p:sldId id="264" r:id="rId17"/>
    <p:sldId id="328" r:id="rId18"/>
    <p:sldId id="329" r:id="rId19"/>
    <p:sldId id="600" r:id="rId20"/>
    <p:sldId id="601" r:id="rId21"/>
    <p:sldId id="331" r:id="rId22"/>
    <p:sldId id="332" r:id="rId23"/>
    <p:sldId id="586" r:id="rId24"/>
    <p:sldId id="593" r:id="rId25"/>
    <p:sldId id="335" r:id="rId26"/>
    <p:sldId id="336" r:id="rId27"/>
    <p:sldId id="337" r:id="rId28"/>
    <p:sldId id="338" r:id="rId29"/>
    <p:sldId id="340" r:id="rId30"/>
    <p:sldId id="341" r:id="rId31"/>
    <p:sldId id="351" r:id="rId32"/>
    <p:sldId id="352" r:id="rId33"/>
    <p:sldId id="595" r:id="rId34"/>
    <p:sldId id="573" r:id="rId35"/>
    <p:sldId id="541" r:id="rId36"/>
    <p:sldId id="492" r:id="rId37"/>
    <p:sldId id="60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92B573"/>
    <a:srgbClr val="75B6E5"/>
    <a:srgbClr val="FF0000"/>
    <a:srgbClr val="8DB4E2"/>
    <a:srgbClr val="D3908F"/>
    <a:srgbClr val="E0524A"/>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25"/>
    <p:restoredTop sz="88299"/>
  </p:normalViewPr>
  <p:slideViewPr>
    <p:cSldViewPr snapToGrid="0" snapToObjects="1">
      <p:cViewPr varScale="1">
        <p:scale>
          <a:sx n="112" d="100"/>
          <a:sy n="112" d="100"/>
        </p:scale>
        <p:origin x="1736"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6/26/24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6/26/24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introducing the concept of summarizing with with Summarize()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322844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straightforward and practical question that we might ask of our data set.</a:t>
            </a:r>
          </a:p>
          <a:p>
            <a:endParaRPr lang="en-US" dirty="0"/>
          </a:p>
          <a:p>
            <a:r>
              <a:rPr lang="en-US" dirty="0"/>
              <a:t>What is the average sodium value</a:t>
            </a:r>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871288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1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166830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647534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90935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dplyr</a:t>
            </a:r>
            <a:r>
              <a:rPr lang="en-US" dirty="0"/>
              <a:t> cheat sheet helps with the grammar of transforming data including functions functions grouping and summarizing data.</a:t>
            </a:r>
          </a:p>
          <a:p>
            <a:endParaRPr lang="en-US" dirty="0"/>
          </a:p>
          <a:p>
            <a:r>
              <a:rPr lang="en-US" dirty="0"/>
              <a:t>The </a:t>
            </a:r>
            <a:r>
              <a:rPr lang="en-US" dirty="0" err="1"/>
              <a:t>dplyr</a:t>
            </a:r>
            <a:r>
              <a:rPr lang="en-US" dirty="0"/>
              <a: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continue our focus on transformation and introduce some tools for basic statistics and modeling also.</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420653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1423496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sym typeface="Wingdings" panose="05000000000000000000" pitchFamily="2" charset="2"/>
              </a:rPr>
              <a:t>Relatively inefficient: we are typing </a:t>
            </a:r>
            <a:r>
              <a:rPr lang="en-US" baseline="0" dirty="0" err="1">
                <a:sym typeface="Wingdings" panose="05000000000000000000" pitchFamily="2" charset="2"/>
              </a:rPr>
              <a:t>tat_outliers</a:t>
            </a:r>
            <a:r>
              <a:rPr lang="en-US" baseline="0" dirty="0">
                <a:sym typeface="Wingdings" panose="05000000000000000000" pitchFamily="2" charset="2"/>
              </a:rPr>
              <a:t> over and over again</a:t>
            </a:r>
          </a:p>
        </p:txBody>
      </p:sp>
    </p:spTree>
    <p:extLst>
      <p:ext uri="{BB962C8B-B14F-4D97-AF65-F5344CB8AC3E}">
        <p14:creationId xmlns:p14="http://schemas.microsoft.com/office/powerpoint/2010/main" val="3192056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1755690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pipe operator</a:t>
            </a:r>
            <a:r>
              <a:rPr lang="en-US" baseline="0" dirty="0"/>
              <a:t> is going to be so useful to you </a:t>
            </a:r>
            <a:r>
              <a:rPr lang="en-US" baseline="0" dirty="0" err="1"/>
              <a:t>you</a:t>
            </a:r>
            <a:r>
              <a:rPr lang="en-US" baseline="0" dirty="0"/>
              <a:t> might as well learning a shortcut key that will type it out for you.</a:t>
            </a:r>
          </a:p>
          <a:p>
            <a:pPr marL="158750" indent="0">
              <a:buNone/>
            </a:pPr>
            <a:endParaRPr lang="en-US" baseline="0" dirty="0"/>
          </a:p>
          <a:p>
            <a:pPr marL="158750" indent="0">
              <a:buNone/>
            </a:pPr>
            <a:r>
              <a:rPr lang="en-US" baseline="0" dirty="0"/>
              <a:t>You can use either command, shift M on a mac or Ctrl shift M on a PC to save your fingers a few inches of movement.</a:t>
            </a:r>
            <a:endParaRPr lang="en-US" dirty="0"/>
          </a:p>
        </p:txBody>
      </p:sp>
    </p:spTree>
    <p:extLst>
      <p:ext uri="{BB962C8B-B14F-4D97-AF65-F5344CB8AC3E}">
        <p14:creationId xmlns:p14="http://schemas.microsoft.com/office/powerpoint/2010/main" val="3287606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6/26/24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6/26/24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6/26/24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6/26/24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6/26/24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6/26/24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6/26/24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6/26/24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6/26/24</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6/26/24</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6/26/24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6/26/24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6/26/24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6/26/24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6/26/24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6/26/24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6/26/24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6/26/24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Grouping and Summarizing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a:t>DLMP </a:t>
            </a:r>
            <a:r>
              <a:rPr lang="en-US" sz="3200" dirty="0"/>
              <a:t>Core</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408008" y="1905036"/>
            <a:ext cx="4729745"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3935746" y="3166276"/>
            <a:ext cx="6099747" cy="523220"/>
          </a:xfrm>
          <a:prstGeom prst="rect">
            <a:avLst/>
          </a:prstGeom>
        </p:spPr>
        <p:txBody>
          <a:bodyPr wrap="none">
            <a:spAutoFit/>
          </a:bodyPr>
          <a:lstStyle/>
          <a:p>
            <a:r>
              <a:rPr lang="en-US" sz="2800" dirty="0">
                <a:latin typeface="Consolas" panose="020B0609020204030204" pitchFamily="49" charset="0"/>
                <a:ea typeface="Courier New"/>
                <a:cs typeface="Courier New"/>
                <a:sym typeface="Courier New"/>
              </a:rPr>
              <a:t>filter(</a:t>
            </a:r>
            <a:r>
              <a:rPr lang="en-US" sz="2800" dirty="0">
                <a:solidFill>
                  <a:srgbClr val="0365C0"/>
                </a:solidFill>
                <a:latin typeface="Consolas" panose="020B0609020204030204" pitchFamily="49" charset="0"/>
                <a:ea typeface="Courier New"/>
                <a:cs typeface="Courier New"/>
                <a:sym typeface="Courier New"/>
              </a:rPr>
              <a:t>____</a:t>
            </a:r>
            <a:r>
              <a:rPr lang="en-US" sz="2800" dirty="0">
                <a:latin typeface="Consolas" panose="020B0609020204030204" pitchFamily="49" charset="0"/>
                <a:ea typeface="Courier New"/>
                <a:cs typeface="Courier New"/>
                <a:sym typeface="Courier New"/>
              </a:rPr>
              <a:t>, </a:t>
            </a:r>
            <a:r>
              <a:rPr lang="en-US" sz="2800" dirty="0">
                <a:solidFill>
                  <a:schemeClr val="accent3">
                    <a:lumMod val="75000"/>
                  </a:schemeClr>
                </a:solidFill>
                <a:latin typeface="Consolas" panose="020B0609020204030204" pitchFamily="49" charset="0"/>
                <a:ea typeface="Courier New"/>
                <a:cs typeface="Courier New"/>
                <a:sym typeface="Courier New"/>
              </a:rPr>
              <a:t>test == ‘sodium’</a:t>
            </a:r>
            <a:r>
              <a:rPr lang="en-US" sz="2800" dirty="0">
                <a:latin typeface="Consolas" panose="020B0609020204030204" pitchFamily="49" charset="0"/>
                <a:ea typeface="Courier New"/>
                <a:cs typeface="Courier New"/>
                <a:sym typeface="Courier New"/>
              </a:rPr>
              <a:t>)</a:t>
            </a:r>
            <a:endParaRPr lang="en-US" sz="2800" dirty="0"/>
          </a:p>
        </p:txBody>
      </p:sp>
      <p:sp>
        <p:nvSpPr>
          <p:cNvPr id="5" name="Rectangle 4"/>
          <p:cNvSpPr/>
          <p:nvPr/>
        </p:nvSpPr>
        <p:spPr>
          <a:xfrm>
            <a:off x="1056361" y="3169199"/>
            <a:ext cx="1039466" cy="523220"/>
          </a:xfrm>
          <a:prstGeom prst="rect">
            <a:avLst/>
          </a:prstGeom>
        </p:spPr>
        <p:txBody>
          <a:bodyPr wrap="square">
            <a:spAutoFit/>
          </a:bodyPr>
          <a:lstStyle/>
          <a:p>
            <a:r>
              <a:rPr lang="en-US" sz="2800" dirty="0">
                <a:solidFill>
                  <a:srgbClr val="0365C0"/>
                </a:solidFill>
                <a:latin typeface="Consolas" panose="020B0609020204030204" pitchFamily="49" charset="0"/>
                <a:ea typeface="Courier New"/>
                <a:cs typeface="Courier New"/>
                <a:sym typeface="Courier New"/>
              </a:rPr>
              <a:t>chem</a:t>
            </a:r>
            <a:endParaRPr lang="en-US" sz="28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2571750" y="4204914"/>
            <a:ext cx="6959375" cy="148081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60875" y="4410170"/>
            <a:ext cx="6099747" cy="523220"/>
          </a:xfrm>
          <a:prstGeom prst="rect">
            <a:avLst/>
          </a:prstGeom>
        </p:spPr>
        <p:txBody>
          <a:bodyPr wrap="none">
            <a:spAutoFit/>
          </a:bodyPr>
          <a:lstStyle/>
          <a:p>
            <a:r>
              <a:rPr lang="en-US" sz="2800" dirty="0">
                <a:solidFill>
                  <a:schemeClr val="tx1"/>
                </a:solidFill>
                <a:latin typeface="Consolas" panose="020B0609020204030204" pitchFamily="49" charset="0"/>
                <a:ea typeface="Courier New"/>
                <a:cs typeface="Courier New"/>
                <a:sym typeface="Courier New"/>
              </a:rPr>
              <a:t>filter(chem, test == ‘sodium’</a:t>
            </a:r>
            <a:r>
              <a:rPr lang="en-US" sz="2800" dirty="0">
                <a:latin typeface="Consolas" panose="020B0609020204030204" pitchFamily="49" charset="0"/>
                <a:ea typeface="Courier New"/>
                <a:cs typeface="Courier New"/>
                <a:sym typeface="Courier New"/>
              </a:rPr>
              <a:t>)</a:t>
            </a:r>
            <a:endParaRPr lang="en-US" sz="2800" dirty="0">
              <a:latin typeface="Consolas" panose="020B0609020204030204" pitchFamily="49" charset="0"/>
              <a:ea typeface="Courier New"/>
              <a:cs typeface="Courier New"/>
            </a:endParaRPr>
          </a:p>
        </p:txBody>
      </p:sp>
      <p:sp>
        <p:nvSpPr>
          <p:cNvPr id="9" name="Rectangle 8"/>
          <p:cNvSpPr/>
          <p:nvPr/>
        </p:nvSpPr>
        <p:spPr>
          <a:xfrm>
            <a:off x="2660875" y="4994945"/>
            <a:ext cx="6494085" cy="523220"/>
          </a:xfrm>
          <a:prstGeom prst="rect">
            <a:avLst/>
          </a:prstGeom>
        </p:spPr>
        <p:txBody>
          <a:bodyPr wrap="none">
            <a:spAutoFit/>
          </a:bodyPr>
          <a:lstStyle/>
          <a:p>
            <a:r>
              <a:rPr lang="en-US" sz="2800" dirty="0">
                <a:latin typeface="Consolas" panose="020B0609020204030204" pitchFamily="49" charset="0"/>
                <a:ea typeface="Courier New"/>
                <a:cs typeface="Courier New"/>
                <a:sym typeface="Courier New"/>
              </a:rPr>
              <a:t>c</a:t>
            </a:r>
            <a:r>
              <a:rPr lang="en-US" sz="2800" dirty="0">
                <a:solidFill>
                  <a:schemeClr val="tx1"/>
                </a:solidFill>
                <a:latin typeface="Consolas" panose="020B0609020204030204" pitchFamily="49" charset="0"/>
                <a:ea typeface="Courier New"/>
                <a:cs typeface="Courier New"/>
                <a:sym typeface="Courier New"/>
              </a:rPr>
              <a:t>hem </a:t>
            </a:r>
            <a:r>
              <a:rPr lang="en-US" sz="2800" dirty="0">
                <a:latin typeface="Consolas" panose="020B0609020204030204" pitchFamily="49" charset="0"/>
                <a:ea typeface="Courier New"/>
                <a:cs typeface="Courier New"/>
                <a:sym typeface="Courier New"/>
              </a:rPr>
              <a:t>|&gt; filter(</a:t>
            </a:r>
            <a:r>
              <a:rPr lang="en-US" sz="2800" dirty="0">
                <a:solidFill>
                  <a:schemeClr val="tx1"/>
                </a:solidFill>
                <a:latin typeface="Consolas" panose="020B0609020204030204" pitchFamily="49" charset="0"/>
                <a:ea typeface="Courier New"/>
                <a:cs typeface="Courier New"/>
                <a:sym typeface="Courier New"/>
              </a:rPr>
              <a:t>test == ‘sodium’</a:t>
            </a:r>
            <a:r>
              <a:rPr lang="en-US" sz="2800" dirty="0">
                <a:latin typeface="Consolas" panose="020B0609020204030204" pitchFamily="49" charset="0"/>
                <a:ea typeface="Courier New"/>
                <a:cs typeface="Courier New"/>
                <a:sym typeface="Courier New"/>
              </a:rPr>
              <a:t>)</a:t>
            </a:r>
            <a:endParaRPr lang="en-US" sz="2800" dirty="0">
              <a:latin typeface="Consolas" panose="020B0609020204030204" pitchFamily="49" charset="0"/>
              <a:ea typeface="Courier New"/>
              <a:cs typeface="Courier New"/>
            </a:endParaRPr>
          </a:p>
        </p:txBody>
      </p:sp>
      <p:sp>
        <p:nvSpPr>
          <p:cNvPr id="11" name="Rectangle 10"/>
          <p:cNvSpPr/>
          <p:nvPr/>
        </p:nvSpPr>
        <p:spPr>
          <a:xfrm>
            <a:off x="3073009" y="3157603"/>
            <a:ext cx="579005" cy="523220"/>
          </a:xfrm>
          <a:prstGeom prst="rect">
            <a:avLst/>
          </a:prstGeom>
        </p:spPr>
        <p:txBody>
          <a:bodyPr wrap="none">
            <a:spAutoFit/>
          </a:bodyPr>
          <a:lstStyle/>
          <a:p>
            <a:r>
              <a:rPr lang="en-US" sz="28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784428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a:solidFill>
                  <a:srgbClr val="000000"/>
                </a:solidFill>
              </a:rPr>
              <a:t>Data Analysis Steps</a:t>
            </a:r>
          </a:p>
        </p:txBody>
      </p:sp>
      <p:sp>
        <p:nvSpPr>
          <p:cNvPr id="3" name="Rectangle 2"/>
          <p:cNvSpPr/>
          <p:nvPr/>
        </p:nvSpPr>
        <p:spPr>
          <a:xfrm>
            <a:off x="599799" y="2604169"/>
            <a:ext cx="11018141" cy="21981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4870" y="2655830"/>
            <a:ext cx="10782260" cy="1815882"/>
          </a:xfrm>
          <a:prstGeom prst="rect">
            <a:avLst/>
          </a:prstGeom>
          <a:noFill/>
        </p:spPr>
        <p:txBody>
          <a:bodyPr wrap="square" rtlCol="0">
            <a:spAutoFit/>
          </a:bodyPr>
          <a:lstStyle/>
          <a:p>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tat_outliers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&lt;- chem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filter(test == ‘sodium’)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total_tat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verify_dt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collect_dt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total_tat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days(5))</a:t>
            </a:r>
          </a:p>
        </p:txBody>
      </p:sp>
      <p:sp>
        <p:nvSpPr>
          <p:cNvPr id="7" name="Rectangle 6">
            <a:extLst>
              <a:ext uri="{FF2B5EF4-FFF2-40B4-BE49-F238E27FC236}">
                <a16:creationId xmlns:a16="http://schemas.microsoft.com/office/drawing/2014/main" id="{BB9BE619-5752-434B-923C-3017372223D7}"/>
              </a:ext>
            </a:extLst>
          </p:cNvPr>
          <p:cNvSpPr/>
          <p:nvPr/>
        </p:nvSpPr>
        <p:spPr>
          <a:xfrm>
            <a:off x="535537" y="4990336"/>
            <a:ext cx="11018141" cy="1569660"/>
          </a:xfrm>
          <a:prstGeom prst="rect">
            <a:avLst/>
          </a:prstGeom>
        </p:spPr>
        <p:txBody>
          <a:bodyPr wrap="square">
            <a:spAutoFit/>
          </a:bodyPr>
          <a:lstStyle/>
          <a:p>
            <a:r>
              <a:rPr lang="en-US" sz="3200" dirty="0">
                <a:latin typeface="Calibri" panose="020F0502020204030204" pitchFamily="34" charset="0"/>
              </a:rPr>
              <a:t>1. Filter to extract the subset of sodium</a:t>
            </a:r>
          </a:p>
          <a:p>
            <a:r>
              <a:rPr lang="en-US" sz="3200" dirty="0">
                <a:latin typeface="Calibri" panose="020F0502020204030204" pitchFamily="34" charset="0"/>
              </a:rPr>
              <a:t>2. Mutate to add a column for total turnaround time</a:t>
            </a:r>
          </a:p>
          <a:p>
            <a:r>
              <a:rPr lang="en-US" sz="3200" dirty="0">
                <a:latin typeface="Calibri" panose="020F0502020204030204" pitchFamily="34" charset="0"/>
              </a:rPr>
              <a:t>3. Filter to extract only the outpatient results</a:t>
            </a:r>
          </a:p>
        </p:txBody>
      </p:sp>
      <p:sp>
        <p:nvSpPr>
          <p:cNvPr id="5" name="Rounded Rectangular Callout 2">
            <a:extLst>
              <a:ext uri="{FF2B5EF4-FFF2-40B4-BE49-F238E27FC236}">
                <a16:creationId xmlns:a16="http://schemas.microsoft.com/office/drawing/2014/main" id="{5CEE95BD-71AF-B033-B3B1-E12BC2A88912}"/>
              </a:ext>
            </a:extLst>
          </p:cNvPr>
          <p:cNvSpPr/>
          <p:nvPr/>
        </p:nvSpPr>
        <p:spPr>
          <a:xfrm rot="10800000" flipH="1">
            <a:off x="3984979" y="1373425"/>
            <a:ext cx="2324381" cy="139324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Google Shape;324;p34">
            <a:extLst>
              <a:ext uri="{FF2B5EF4-FFF2-40B4-BE49-F238E27FC236}">
                <a16:creationId xmlns:a16="http://schemas.microsoft.com/office/drawing/2014/main" id="{6E6A7A01-F355-631E-5886-FA5D54075981}"/>
              </a:ext>
            </a:extLst>
          </p:cNvPr>
          <p:cNvSpPr txBox="1"/>
          <p:nvPr/>
        </p:nvSpPr>
        <p:spPr>
          <a:xfrm>
            <a:off x="3822005" y="1531001"/>
            <a:ext cx="2650327" cy="457796"/>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original data frame</a:t>
            </a:r>
            <a:endParaRPr sz="2062" dirty="0">
              <a:solidFill>
                <a:schemeClr val="bg1"/>
              </a:solidFill>
              <a:latin typeface="Calibri"/>
              <a:ea typeface="Calibri"/>
              <a:cs typeface="Calibri"/>
              <a:sym typeface="Calibri"/>
            </a:endParaRPr>
          </a:p>
        </p:txBody>
      </p:sp>
      <p:sp>
        <p:nvSpPr>
          <p:cNvPr id="9" name="Rounded Rectangular Callout 2">
            <a:extLst>
              <a:ext uri="{FF2B5EF4-FFF2-40B4-BE49-F238E27FC236}">
                <a16:creationId xmlns:a16="http://schemas.microsoft.com/office/drawing/2014/main" id="{6EFB7EAE-B886-F6A5-057F-8FAFDD4A4D1E}"/>
              </a:ext>
            </a:extLst>
          </p:cNvPr>
          <p:cNvSpPr/>
          <p:nvPr/>
        </p:nvSpPr>
        <p:spPr>
          <a:xfrm rot="10800000" flipH="1">
            <a:off x="6802240" y="1746757"/>
            <a:ext cx="2324381" cy="154841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Google Shape;324;p34">
            <a:extLst>
              <a:ext uri="{FF2B5EF4-FFF2-40B4-BE49-F238E27FC236}">
                <a16:creationId xmlns:a16="http://schemas.microsoft.com/office/drawing/2014/main" id="{33F22A8D-9674-46C0-C55E-84C43ECB7BDC}"/>
              </a:ext>
            </a:extLst>
          </p:cNvPr>
          <p:cNvSpPr txBox="1"/>
          <p:nvPr/>
        </p:nvSpPr>
        <p:spPr>
          <a:xfrm>
            <a:off x="7037314" y="1760310"/>
            <a:ext cx="1854232" cy="457796"/>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one analysis step per line</a:t>
            </a:r>
            <a:endParaRPr sz="2062" dirty="0">
              <a:solidFill>
                <a:schemeClr val="bg1"/>
              </a:solidFill>
              <a:latin typeface="Calibri"/>
              <a:ea typeface="Calibri"/>
              <a:cs typeface="Calibri"/>
              <a:sym typeface="Calibri"/>
            </a:endParaRPr>
          </a:p>
        </p:txBody>
      </p:sp>
      <p:sp>
        <p:nvSpPr>
          <p:cNvPr id="11" name="Rounded Rectangular Callout 2">
            <a:extLst>
              <a:ext uri="{FF2B5EF4-FFF2-40B4-BE49-F238E27FC236}">
                <a16:creationId xmlns:a16="http://schemas.microsoft.com/office/drawing/2014/main" id="{8AF0A44D-7F2C-9314-6BA7-F43D718C8516}"/>
              </a:ext>
            </a:extLst>
          </p:cNvPr>
          <p:cNvSpPr/>
          <p:nvPr/>
        </p:nvSpPr>
        <p:spPr>
          <a:xfrm rot="10800000">
            <a:off x="599798" y="1373425"/>
            <a:ext cx="2056051" cy="139324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rgbClr val="92B5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Google Shape;324;p34">
            <a:extLst>
              <a:ext uri="{FF2B5EF4-FFF2-40B4-BE49-F238E27FC236}">
                <a16:creationId xmlns:a16="http://schemas.microsoft.com/office/drawing/2014/main" id="{2367A9E4-C2D2-C1FB-D3C2-83B6E7EBEC9C}"/>
              </a:ext>
            </a:extLst>
          </p:cNvPr>
          <p:cNvSpPr txBox="1"/>
          <p:nvPr/>
        </p:nvSpPr>
        <p:spPr>
          <a:xfrm>
            <a:off x="299306" y="1531001"/>
            <a:ext cx="2650327" cy="457796"/>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new data frame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6078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animBg="1"/>
      <p:bldP spid="10" grpId="0"/>
      <p:bldP spid="11"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7970" y="990825"/>
            <a:ext cx="6249002" cy="777536"/>
          </a:xfrm>
        </p:spPr>
        <p:txBody>
          <a:bodyPr>
            <a:normAutofit fontScale="90000"/>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
        <p:nvSpPr>
          <p:cNvPr id="5" name="TextBox 4">
            <a:extLst>
              <a:ext uri="{FF2B5EF4-FFF2-40B4-BE49-F238E27FC236}">
                <a16:creationId xmlns:a16="http://schemas.microsoft.com/office/drawing/2014/main" id="{A2F38ED8-5108-84E1-C092-2145A53B53C5}"/>
              </a:ext>
            </a:extLst>
          </p:cNvPr>
          <p:cNvSpPr txBox="1"/>
          <p:nvPr/>
        </p:nvSpPr>
        <p:spPr>
          <a:xfrm>
            <a:off x="274320" y="5715000"/>
            <a:ext cx="9544050" cy="1077218"/>
          </a:xfrm>
          <a:prstGeom prst="rect">
            <a:avLst/>
          </a:prstGeom>
          <a:noFill/>
        </p:spPr>
        <p:txBody>
          <a:bodyPr wrap="square" rtlCol="0">
            <a:spAutoFit/>
          </a:bodyPr>
          <a:lstStyle/>
          <a:p>
            <a:r>
              <a:rPr lang="en-US" sz="3200" dirty="0"/>
              <a:t>Note: The previous version of the pipe was </a:t>
            </a:r>
            <a:r>
              <a:rPr lang="en-US" sz="3200" b="1" dirty="0"/>
              <a:t>%&gt;%</a:t>
            </a:r>
            <a:r>
              <a:rPr lang="en-US" sz="3200" dirty="0"/>
              <a:t> which can be used interchangeably with </a:t>
            </a:r>
            <a:r>
              <a:rPr lang="en-US" sz="3200" b="1" dirty="0"/>
              <a:t>|&gt;</a:t>
            </a:r>
          </a:p>
        </p:txBody>
      </p:sp>
    </p:spTree>
    <p:extLst>
      <p:ext uri="{BB962C8B-B14F-4D97-AF65-F5344CB8AC3E}">
        <p14:creationId xmlns:p14="http://schemas.microsoft.com/office/powerpoint/2010/main" val="240889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2D2291-3F5C-65BC-7B7B-84871BABE2E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
        <p:nvSpPr>
          <p:cNvPr id="3" name="Title 2">
            <a:extLst>
              <a:ext uri="{FF2B5EF4-FFF2-40B4-BE49-F238E27FC236}">
                <a16:creationId xmlns:a16="http://schemas.microsoft.com/office/drawing/2014/main" id="{F9284F02-4FC4-1E7A-66B3-7A3C768F1131}"/>
              </a:ext>
            </a:extLst>
          </p:cNvPr>
          <p:cNvSpPr>
            <a:spLocks noGrp="1"/>
          </p:cNvSpPr>
          <p:nvPr>
            <p:ph type="title"/>
          </p:nvPr>
        </p:nvSpPr>
        <p:spPr/>
        <p:txBody>
          <a:bodyPr/>
          <a:lstStyle/>
          <a:p>
            <a:r>
              <a:rPr lang="en-US" dirty="0"/>
              <a:t>Your Turn #1</a:t>
            </a:r>
          </a:p>
        </p:txBody>
      </p:sp>
      <p:sp>
        <p:nvSpPr>
          <p:cNvPr id="4" name="Text Placeholder 3">
            <a:extLst>
              <a:ext uri="{FF2B5EF4-FFF2-40B4-BE49-F238E27FC236}">
                <a16:creationId xmlns:a16="http://schemas.microsoft.com/office/drawing/2014/main" id="{A1F35CEA-AED0-024F-1381-6026DAEF0D96}"/>
              </a:ext>
            </a:extLst>
          </p:cNvPr>
          <p:cNvSpPr>
            <a:spLocks noGrp="1"/>
          </p:cNvSpPr>
          <p:nvPr>
            <p:ph type="body" sz="quarter" idx="13"/>
          </p:nvPr>
        </p:nvSpPr>
        <p:spPr>
          <a:xfrm>
            <a:off x="1024128" y="2238375"/>
            <a:ext cx="10360152" cy="3682365"/>
          </a:xfrm>
        </p:spPr>
        <p:txBody>
          <a:bodyPr>
            <a:normAutofit fontScale="92500"/>
          </a:bodyPr>
          <a:lstStyle/>
          <a:p>
            <a:pPr marL="914400" indent="-914400">
              <a:buFont typeface="+mj-lt"/>
              <a:buAutoNum type="arabicPeriod"/>
            </a:pPr>
            <a:r>
              <a:rPr lang="en-US" dirty="0"/>
              <a:t>Open </a:t>
            </a:r>
            <a:r>
              <a:rPr lang="en-US"/>
              <a:t>“05 – </a:t>
            </a:r>
            <a:r>
              <a:rPr lang="en-US" dirty="0"/>
              <a:t>Group and </a:t>
            </a:r>
            <a:r>
              <a:rPr lang="en-US" dirty="0" err="1"/>
              <a:t>Summarize.qmd</a:t>
            </a:r>
            <a:r>
              <a:rPr lang="en-US" dirty="0"/>
              <a:t>”</a:t>
            </a:r>
          </a:p>
          <a:p>
            <a:pPr marL="914400" indent="-914400">
              <a:buFont typeface="+mj-lt"/>
              <a:buAutoNum type="arabicPeriod"/>
            </a:pPr>
            <a:r>
              <a:rPr lang="en-US" dirty="0"/>
              <a:t>Start with the Setup Code Chunk section and work through the Sequencing Analysis Steps section</a:t>
            </a:r>
          </a:p>
          <a:p>
            <a:pPr marL="914400" indent="-914400">
              <a:buFont typeface="+mj-lt"/>
              <a:buAutoNum type="arabicPeriod"/>
            </a:pPr>
            <a:r>
              <a:rPr lang="en-US" dirty="0"/>
              <a:t>Sticky up when done</a:t>
            </a:r>
          </a:p>
        </p:txBody>
      </p:sp>
    </p:spTree>
    <p:extLst>
      <p:ext uri="{BB962C8B-B14F-4D97-AF65-F5344CB8AC3E}">
        <p14:creationId xmlns:p14="http://schemas.microsoft.com/office/powerpoint/2010/main" val="1642417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 the data set</a:t>
            </a:r>
          </a:p>
        </p:txBody>
      </p:sp>
    </p:spTree>
    <p:extLst>
      <p:ext uri="{BB962C8B-B14F-4D97-AF65-F5344CB8AC3E}">
        <p14:creationId xmlns:p14="http://schemas.microsoft.com/office/powerpoint/2010/main" val="859458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What is the average sodium value?</a:t>
            </a:r>
          </a:p>
        </p:txBody>
      </p:sp>
      <p:pic>
        <p:nvPicPr>
          <p:cNvPr id="4" name="Picture 3" descr="A picture containing diagram, screenshot, pixel&#10;&#10;Description automatically generated">
            <a:extLst>
              <a:ext uri="{FF2B5EF4-FFF2-40B4-BE49-F238E27FC236}">
                <a16:creationId xmlns:a16="http://schemas.microsoft.com/office/drawing/2014/main" id="{BE04AF1C-60D9-5770-028B-13AD05802590}"/>
              </a:ext>
            </a:extLst>
          </p:cNvPr>
          <p:cNvPicPr>
            <a:picLocks noChangeAspect="1"/>
          </p:cNvPicPr>
          <p:nvPr/>
        </p:nvPicPr>
        <p:blipFill>
          <a:blip r:embed="rId3"/>
          <a:stretch>
            <a:fillRect/>
          </a:stretch>
        </p:blipFill>
        <p:spPr>
          <a:xfrm>
            <a:off x="2971800" y="1837944"/>
            <a:ext cx="6248400" cy="4998720"/>
          </a:xfrm>
          <a:prstGeom prst="rect">
            <a:avLst/>
          </a:prstGeom>
        </p:spPr>
      </p:pic>
    </p:spTree>
    <p:extLst>
      <p:ext uri="{BB962C8B-B14F-4D97-AF65-F5344CB8AC3E}">
        <p14:creationId xmlns:p14="http://schemas.microsoft.com/office/powerpoint/2010/main" val="2729817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dataframe</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851660" y="2365236"/>
            <a:ext cx="7383780" cy="157758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1701703430"/>
              </p:ext>
            </p:extLst>
          </p:nvPr>
        </p:nvGraphicFramePr>
        <p:xfrm>
          <a:off x="1954530" y="4372602"/>
          <a:ext cx="4345463" cy="2287415"/>
        </p:xfrm>
        <a:graphic>
          <a:graphicData uri="http://schemas.openxmlformats.org/drawingml/2006/table">
            <a:tbl>
              <a:tblPr firstRow="1" bandRow="1"/>
              <a:tblGrid>
                <a:gridCol w="1096271">
                  <a:extLst>
                    <a:ext uri="{9D8B030D-6E8A-4147-A177-3AD203B41FA5}">
                      <a16:colId xmlns:a16="http://schemas.microsoft.com/office/drawing/2014/main" val="20000"/>
                    </a:ext>
                  </a:extLst>
                </a:gridCol>
                <a:gridCol w="1624596">
                  <a:extLst>
                    <a:ext uri="{9D8B030D-6E8A-4147-A177-3AD203B41FA5}">
                      <a16:colId xmlns:a16="http://schemas.microsoft.com/office/drawing/2014/main" val="2120428220"/>
                    </a:ext>
                  </a:extLst>
                </a:gridCol>
                <a:gridCol w="1624596">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test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value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sodium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6592252" y="4702813"/>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7462072" y="1097278"/>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573622" y="1335781"/>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045520595"/>
              </p:ext>
            </p:extLst>
          </p:nvPr>
        </p:nvGraphicFramePr>
        <p:xfrm>
          <a:off x="7318383" y="4372602"/>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sodium_count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2217275" y="2494355"/>
            <a:ext cx="9392596" cy="1323439"/>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chem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filter(test == “sodium”)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sodium_count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851659" y="2365236"/>
            <a:ext cx="8274259" cy="19667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3967323949"/>
              </p:ext>
            </p:extLst>
          </p:nvPr>
        </p:nvGraphicFramePr>
        <p:xfrm>
          <a:off x="1184073" y="4464042"/>
          <a:ext cx="4345463" cy="2287415"/>
        </p:xfrm>
        <a:graphic>
          <a:graphicData uri="http://schemas.openxmlformats.org/drawingml/2006/table">
            <a:tbl>
              <a:tblPr firstRow="1" bandRow="1"/>
              <a:tblGrid>
                <a:gridCol w="1096271">
                  <a:extLst>
                    <a:ext uri="{9D8B030D-6E8A-4147-A177-3AD203B41FA5}">
                      <a16:colId xmlns:a16="http://schemas.microsoft.com/office/drawing/2014/main" val="20000"/>
                    </a:ext>
                  </a:extLst>
                </a:gridCol>
                <a:gridCol w="1624596">
                  <a:extLst>
                    <a:ext uri="{9D8B030D-6E8A-4147-A177-3AD203B41FA5}">
                      <a16:colId xmlns:a16="http://schemas.microsoft.com/office/drawing/2014/main" val="2120428220"/>
                    </a:ext>
                  </a:extLst>
                </a:gridCol>
                <a:gridCol w="1624596">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test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value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sodium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821795" y="4794253"/>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5" name="Google Shape;324;p34"/>
          <p:cNvSpPr txBox="1"/>
          <p:nvPr/>
        </p:nvSpPr>
        <p:spPr>
          <a:xfrm>
            <a:off x="7573622" y="1335781"/>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527859698"/>
              </p:ext>
            </p:extLst>
          </p:nvPr>
        </p:nvGraphicFramePr>
        <p:xfrm>
          <a:off x="6547926" y="4464042"/>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sodium_count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954531" y="2494355"/>
            <a:ext cx="8274258" cy="1815882"/>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chem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filter(test == “sodium”)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sodium_count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median_sodium</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median(value)</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2" name="Table 1">
            <a:extLst>
              <a:ext uri="{FF2B5EF4-FFF2-40B4-BE49-F238E27FC236}">
                <a16:creationId xmlns:a16="http://schemas.microsoft.com/office/drawing/2014/main" id="{A155207D-651B-A7CC-17F0-C30C3373A4DD}"/>
              </a:ext>
            </a:extLst>
          </p:cNvPr>
          <p:cNvGraphicFramePr>
            <a:graphicFrameLocks noGrp="1"/>
          </p:cNvGraphicFramePr>
          <p:nvPr>
            <p:extLst>
              <p:ext uri="{D42A27DB-BD31-4B8C-83A1-F6EECF244321}">
                <p14:modId xmlns:p14="http://schemas.microsoft.com/office/powerpoint/2010/main" val="3287981935"/>
              </p:ext>
            </p:extLst>
          </p:nvPr>
        </p:nvGraphicFramePr>
        <p:xfrm>
          <a:off x="8624997" y="4478390"/>
          <a:ext cx="2382930" cy="863647"/>
        </p:xfrm>
        <a:graphic>
          <a:graphicData uri="http://schemas.openxmlformats.org/drawingml/2006/table">
            <a:tbl>
              <a:tblPr firstRow="1" bandRow="1"/>
              <a:tblGrid>
                <a:gridCol w="2382930">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median_sodium</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140</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3" name="Rounded Rectangular Callout 2">
            <a:extLst>
              <a:ext uri="{FF2B5EF4-FFF2-40B4-BE49-F238E27FC236}">
                <a16:creationId xmlns:a16="http://schemas.microsoft.com/office/drawing/2014/main" id="{1F5AEF81-9A35-1A5C-3567-2C055061DE83}"/>
              </a:ext>
            </a:extLst>
          </p:cNvPr>
          <p:cNvSpPr/>
          <p:nvPr/>
        </p:nvSpPr>
        <p:spPr>
          <a:xfrm rot="10800000" flipH="1">
            <a:off x="7896412" y="1569559"/>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Google Shape;324;p34">
            <a:extLst>
              <a:ext uri="{FF2B5EF4-FFF2-40B4-BE49-F238E27FC236}">
                <a16:creationId xmlns:a16="http://schemas.microsoft.com/office/drawing/2014/main" id="{3E7B69FB-DAE3-BBD3-BDEE-444227BAE2C0}"/>
              </a:ext>
            </a:extLst>
          </p:cNvPr>
          <p:cNvSpPr txBox="1"/>
          <p:nvPr/>
        </p:nvSpPr>
        <p:spPr>
          <a:xfrm>
            <a:off x="8010713" y="1776362"/>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applied to a specified variable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145132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9713-5501-81FC-18BD-FA473CE863FB}"/>
              </a:ext>
            </a:extLst>
          </p:cNvPr>
          <p:cNvSpPr>
            <a:spLocks noGrp="1"/>
          </p:cNvSpPr>
          <p:nvPr>
            <p:ph type="title"/>
          </p:nvPr>
        </p:nvSpPr>
        <p:spPr>
          <a:xfrm>
            <a:off x="1012977" y="267629"/>
            <a:ext cx="9720072" cy="1499616"/>
          </a:xfrm>
        </p:spPr>
        <p:txBody>
          <a:bodyPr/>
          <a:lstStyle/>
          <a:p>
            <a:r>
              <a:rPr lang="en-US" dirty="0"/>
              <a:t>Lesson Prep</a:t>
            </a:r>
          </a:p>
        </p:txBody>
      </p:sp>
      <p:sp>
        <p:nvSpPr>
          <p:cNvPr id="3" name="Text Placeholder 2">
            <a:extLst>
              <a:ext uri="{FF2B5EF4-FFF2-40B4-BE49-F238E27FC236}">
                <a16:creationId xmlns:a16="http://schemas.microsoft.com/office/drawing/2014/main" id="{39A9551F-ACD4-D04B-B1D9-EE3A20CDA09E}"/>
              </a:ext>
            </a:extLst>
          </p:cNvPr>
          <p:cNvSpPr>
            <a:spLocks noGrp="1"/>
          </p:cNvSpPr>
          <p:nvPr>
            <p:ph type="body" sz="quarter" idx="13"/>
          </p:nvPr>
        </p:nvSpPr>
        <p:spPr>
          <a:xfrm>
            <a:off x="3233854" y="1767245"/>
            <a:ext cx="8798312" cy="4619625"/>
          </a:xfrm>
        </p:spPr>
        <p:txBody>
          <a:bodyPr>
            <a:normAutofit fontScale="92500" lnSpcReduction="10000"/>
          </a:bodyPr>
          <a:lstStyle/>
          <a:p>
            <a:pPr marL="914400" indent="-914400">
              <a:buFont typeface="+mj-lt"/>
              <a:buAutoNum type="arabicPeriod"/>
            </a:pPr>
            <a:r>
              <a:rPr lang="en-US" dirty="0"/>
              <a:t>Locate the “05 – Group and Summarize” </a:t>
            </a:r>
            <a:r>
              <a:rPr lang="en-US" dirty="0" err="1"/>
              <a:t>qmd</a:t>
            </a:r>
            <a:r>
              <a:rPr lang="en-US" dirty="0"/>
              <a:t> file on the course website.</a:t>
            </a:r>
          </a:p>
          <a:p>
            <a:pPr marL="914400" indent="-914400">
              <a:buFont typeface="+mj-lt"/>
              <a:buAutoNum type="arabicPeriod"/>
            </a:pPr>
            <a:r>
              <a:rPr lang="en-US" dirty="0"/>
              <a:t>Navigate to the file and use the menu on the top right to download.</a:t>
            </a:r>
          </a:p>
          <a:p>
            <a:pPr marL="914400" indent="-914400">
              <a:buFont typeface="+mj-lt"/>
              <a:buAutoNum type="arabicPeriod"/>
            </a:pPr>
            <a:r>
              <a:rPr lang="en-US" dirty="0"/>
              <a:t>Upload to your core folder on the RStudio server</a:t>
            </a:r>
          </a:p>
        </p:txBody>
      </p:sp>
      <p:pic>
        <p:nvPicPr>
          <p:cNvPr id="5" name="Picture 4" descr="A screenshot of a computer&#10;&#10;Description automatically generated with medium confidence">
            <a:extLst>
              <a:ext uri="{FF2B5EF4-FFF2-40B4-BE49-F238E27FC236}">
                <a16:creationId xmlns:a16="http://schemas.microsoft.com/office/drawing/2014/main" id="{EE99DEBA-F6E7-A6B7-28FD-0B3F60DAB014}"/>
              </a:ext>
            </a:extLst>
          </p:cNvPr>
          <p:cNvPicPr>
            <a:picLocks noChangeAspect="1"/>
          </p:cNvPicPr>
          <p:nvPr/>
        </p:nvPicPr>
        <p:blipFill>
          <a:blip r:embed="rId2"/>
          <a:stretch>
            <a:fillRect/>
          </a:stretch>
        </p:blipFill>
        <p:spPr>
          <a:xfrm>
            <a:off x="-3227969" y="1017437"/>
            <a:ext cx="6261100" cy="6057900"/>
          </a:xfrm>
          <a:prstGeom prst="rect">
            <a:avLst/>
          </a:prstGeom>
        </p:spPr>
      </p:pic>
    </p:spTree>
    <p:extLst>
      <p:ext uri="{BB962C8B-B14F-4D97-AF65-F5344CB8AC3E}">
        <p14:creationId xmlns:p14="http://schemas.microsoft.com/office/powerpoint/2010/main" val="4009811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722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3886199" y="2238375"/>
            <a:ext cx="7691907" cy="3998652"/>
          </a:xfrm>
        </p:spPr>
        <p:txBody>
          <a:bodyPr>
            <a:normAutofit/>
          </a:bodyPr>
          <a:lstStyle/>
          <a:p>
            <a:pPr marL="914400" indent="-914400">
              <a:buFont typeface="+mj-lt"/>
              <a:buAutoNum type="arabicPeriod"/>
            </a:pPr>
            <a:r>
              <a:rPr lang="en-US" dirty="0"/>
              <a:t>Work through the Summarizing Variables section of the exercises</a:t>
            </a:r>
          </a:p>
          <a:p>
            <a:pPr marL="914400" indent="-914400">
              <a:buFont typeface="+mj-lt"/>
              <a:buAutoNum type="arabicPeriod"/>
            </a:pPr>
            <a:r>
              <a:rPr lang="en-US" dirty="0"/>
              <a:t>Sticky up when done</a:t>
            </a:r>
          </a:p>
        </p:txBody>
      </p:sp>
      <p:pic>
        <p:nvPicPr>
          <p:cNvPr id="4" name="Picture 3">
            <a:extLst>
              <a:ext uri="{FF2B5EF4-FFF2-40B4-BE49-F238E27FC236}">
                <a16:creationId xmlns:a16="http://schemas.microsoft.com/office/drawing/2014/main" id="{DC153905-403A-189C-2906-DD55EA3E7EA0}"/>
              </a:ext>
            </a:extLst>
          </p:cNvPr>
          <p:cNvPicPr>
            <a:picLocks noChangeAspect="1"/>
          </p:cNvPicPr>
          <p:nvPr/>
        </p:nvPicPr>
        <p:blipFill>
          <a:blip r:embed="rId3"/>
          <a:stretch>
            <a:fillRect/>
          </a:stretch>
        </p:blipFill>
        <p:spPr>
          <a:xfrm>
            <a:off x="358502" y="12490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78315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28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mean turnaround time</a:t>
            </a:r>
          </a:p>
        </p:txBody>
      </p:sp>
      <p:sp>
        <p:nvSpPr>
          <p:cNvPr id="3" name="Slide Number Placeholder 2">
            <a:extLst>
              <a:ext uri="{FF2B5EF4-FFF2-40B4-BE49-F238E27FC236}">
                <a16:creationId xmlns:a16="http://schemas.microsoft.com/office/drawing/2014/main" id="{81FC8083-CF10-4348-B6E9-E66066B8CB5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23</a:t>
            </a:fld>
            <a:endParaRPr lang="en-US">
              <a:solidFill>
                <a:prstClr val="black">
                  <a:lumMod val="95000"/>
                  <a:lumOff val="5000"/>
                </a:prstClr>
              </a:solidFill>
            </a:endParaRPr>
          </a:p>
        </p:txBody>
      </p:sp>
      <p:sp>
        <p:nvSpPr>
          <p:cNvPr id="4" name="Google Shape;131;p17">
            <a:extLst>
              <a:ext uri="{FF2B5EF4-FFF2-40B4-BE49-F238E27FC236}">
                <a16:creationId xmlns:a16="http://schemas.microsoft.com/office/drawing/2014/main" id="{9DECED63-7231-3E47-ACAD-32CE0AAD432F}"/>
              </a:ext>
            </a:extLst>
          </p:cNvPr>
          <p:cNvSpPr/>
          <p:nvPr/>
        </p:nvSpPr>
        <p:spPr>
          <a:xfrm>
            <a:off x="988147" y="2084832"/>
            <a:ext cx="10215705" cy="203058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chem |&gt;</a:t>
            </a:r>
          </a:p>
          <a:p>
            <a:r>
              <a:rPr lang="en-US" sz="3600" dirty="0"/>
              <a:t>  mutate(</a:t>
            </a:r>
            <a:r>
              <a:rPr lang="en-US" sz="3600" dirty="0" err="1"/>
              <a:t>total_tat</a:t>
            </a:r>
            <a:r>
              <a:rPr lang="en-US" sz="3600" dirty="0"/>
              <a:t> = </a:t>
            </a:r>
            <a:r>
              <a:rPr lang="en-US" sz="3600" dirty="0" err="1"/>
              <a:t>verify_dt</a:t>
            </a:r>
            <a:r>
              <a:rPr lang="en-US" sz="3600" dirty="0"/>
              <a:t> – </a:t>
            </a:r>
            <a:r>
              <a:rPr lang="en-US" sz="3600" dirty="0" err="1"/>
              <a:t>collect_dt</a:t>
            </a:r>
            <a:r>
              <a:rPr lang="en-US" sz="3600" dirty="0"/>
              <a:t>) |&gt;</a:t>
            </a:r>
          </a:p>
          <a:p>
            <a:r>
              <a:rPr lang="en-US" sz="3600" dirty="0"/>
              <a:t>  summarize(</a:t>
            </a:r>
            <a:r>
              <a:rPr lang="en-US" sz="3600" dirty="0" err="1"/>
              <a:t>total_tat_mean</a:t>
            </a:r>
            <a:r>
              <a:rPr lang="en-US" sz="3600" dirty="0"/>
              <a:t> = mean(</a:t>
            </a:r>
            <a:r>
              <a:rPr lang="en-US" sz="3600" dirty="0" err="1"/>
              <a:t>total_tat</a:t>
            </a:r>
            <a:r>
              <a:rPr lang="en-US" sz="3600" dirty="0"/>
              <a:t>))</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3619340319"/>
              </p:ext>
            </p:extLst>
          </p:nvPr>
        </p:nvGraphicFramePr>
        <p:xfrm>
          <a:off x="2711450" y="4320449"/>
          <a:ext cx="2880715"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total_tat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 days</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 days</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 days</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 days</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6331585" y="5348195"/>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1442025981"/>
              </p:ext>
            </p:extLst>
          </p:nvPr>
        </p:nvGraphicFramePr>
        <p:xfrm>
          <a:off x="7000242" y="5017984"/>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total_tat_mean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4.5 days</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0445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75</a:t>
            </a:r>
            <a:r>
              <a:rPr lang="en-US" baseline="30000" dirty="0"/>
              <a:t>th</a:t>
            </a:r>
            <a:r>
              <a:rPr lang="en-US" dirty="0"/>
              <a:t> percentile turnaround time</a:t>
            </a:r>
          </a:p>
        </p:txBody>
      </p:sp>
      <p:sp>
        <p:nvSpPr>
          <p:cNvPr id="4" name="Google Shape;131;p17">
            <a:extLst>
              <a:ext uri="{FF2B5EF4-FFF2-40B4-BE49-F238E27FC236}">
                <a16:creationId xmlns:a16="http://schemas.microsoft.com/office/drawing/2014/main" id="{9DECED63-7231-3E47-ACAD-32CE0AAD432F}"/>
              </a:ext>
            </a:extLst>
          </p:cNvPr>
          <p:cNvSpPr/>
          <p:nvPr/>
        </p:nvSpPr>
        <p:spPr>
          <a:xfrm>
            <a:off x="213360" y="2084832"/>
            <a:ext cx="11846561" cy="237277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 chem |&gt;</a:t>
            </a:r>
          </a:p>
          <a:p>
            <a:r>
              <a:rPr lang="en-US" sz="3600" dirty="0"/>
              <a:t>  mutate(</a:t>
            </a:r>
            <a:r>
              <a:rPr lang="en-US" sz="3600" dirty="0" err="1"/>
              <a:t>total_tat</a:t>
            </a:r>
            <a:r>
              <a:rPr lang="en-US" sz="3600" dirty="0"/>
              <a:t> = </a:t>
            </a:r>
            <a:r>
              <a:rPr lang="en-US" sz="3600" dirty="0" err="1"/>
              <a:t>verify_dt</a:t>
            </a:r>
            <a:r>
              <a:rPr lang="en-US" sz="3600" dirty="0"/>
              <a:t> – </a:t>
            </a:r>
            <a:r>
              <a:rPr lang="en-US" sz="3600" dirty="0" err="1"/>
              <a:t>collect_dt</a:t>
            </a:r>
            <a:r>
              <a:rPr lang="en-US" sz="3600" dirty="0"/>
              <a:t>) |&gt;</a:t>
            </a:r>
          </a:p>
          <a:p>
            <a:r>
              <a:rPr lang="en-US" sz="3600" dirty="0"/>
              <a:t>  summarize(</a:t>
            </a:r>
            <a:r>
              <a:rPr lang="en-US" sz="3600" dirty="0" err="1"/>
              <a:t>total_tat_mean</a:t>
            </a:r>
            <a:r>
              <a:rPr lang="en-US" sz="3600" dirty="0"/>
              <a:t> = mean(</a:t>
            </a:r>
            <a:r>
              <a:rPr lang="en-US" sz="3600" dirty="0" err="1"/>
              <a:t>total_tat</a:t>
            </a:r>
            <a:r>
              <a:rPr lang="en-US" sz="3600" dirty="0"/>
              <a:t>),</a:t>
            </a:r>
          </a:p>
          <a:p>
            <a:r>
              <a:rPr lang="en-US" sz="3600" dirty="0"/>
              <a:t>		    total_tat_75_pctile = quantile(</a:t>
            </a:r>
            <a:r>
              <a:rPr lang="en-US" sz="3600" dirty="0" err="1"/>
              <a:t>total_tat</a:t>
            </a:r>
            <a:r>
              <a:rPr lang="en-US" sz="3600" dirty="0"/>
              <a:t>, 0.75))</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3302886785"/>
              </p:ext>
            </p:extLst>
          </p:nvPr>
        </p:nvGraphicFramePr>
        <p:xfrm>
          <a:off x="1977668" y="4570584"/>
          <a:ext cx="2880715"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total_tat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5193665" y="55983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1867021179"/>
              </p:ext>
            </p:extLst>
          </p:nvPr>
        </p:nvGraphicFramePr>
        <p:xfrm>
          <a:off x="5862322" y="5268120"/>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total_tat_mean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3DB776D7-3AA5-4D4D-951C-713D3F97B3BF}"/>
              </a:ext>
            </a:extLst>
          </p:cNvPr>
          <p:cNvGraphicFramePr>
            <a:graphicFrameLocks noGrp="1"/>
          </p:cNvGraphicFramePr>
          <p:nvPr>
            <p:extLst>
              <p:ext uri="{D42A27DB-BD31-4B8C-83A1-F6EECF244321}">
                <p14:modId xmlns:p14="http://schemas.microsoft.com/office/powerpoint/2010/main" val="2343748824"/>
              </p:ext>
            </p:extLst>
          </p:nvPr>
        </p:nvGraphicFramePr>
        <p:xfrm>
          <a:off x="8595362" y="5268120"/>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a:solidFill>
                            <a:schemeClr val="lt1"/>
                          </a:solidFill>
                        </a:rPr>
                        <a:t>total_tat_75_pctile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5.25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513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41040" y="2796189"/>
            <a:ext cx="5516880" cy="126562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334875" y="285453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dataframe</a:t>
            </a:r>
            <a:r>
              <a:rPr lang="en-US" sz="3200" dirty="0">
                <a:latin typeface="Consolas" panose="020B0609020204030204" pitchFamily="49" charset="0"/>
                <a:ea typeface="Courier New"/>
                <a:cs typeface="Consolas" panose="020B0609020204030204" pitchFamily="49" charset="0"/>
                <a:sym typeface="Courier New"/>
              </a:rPr>
              <a:t>|&gt;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4630466" y="392470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4785563" y="481431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E89AA37-2E4D-D993-A62A-E2574C806D11}"/>
              </a:ext>
            </a:extLst>
          </p:cNvPr>
          <p:cNvPicPr>
            <a:picLocks noChangeAspect="1"/>
          </p:cNvPicPr>
          <p:nvPr/>
        </p:nvPicPr>
        <p:blipFill>
          <a:blip r:embed="rId3"/>
          <a:stretch>
            <a:fillRect/>
          </a:stretch>
        </p:blipFill>
        <p:spPr>
          <a:xfrm>
            <a:off x="2531279" y="3770024"/>
            <a:ext cx="6887041" cy="2891044"/>
          </a:xfrm>
          <a:prstGeom prst="rect">
            <a:avLst/>
          </a:prstGeom>
        </p:spPr>
      </p:pic>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91840" y="2427522"/>
            <a:ext cx="5638800"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588875" y="2485865"/>
            <a:ext cx="5189365"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chem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4" name="Rounded Rectangle 13">
            <a:extLst>
              <a:ext uri="{FF2B5EF4-FFF2-40B4-BE49-F238E27FC236}">
                <a16:creationId xmlns:a16="http://schemas.microsoft.com/office/drawing/2014/main" id="{8D4421FF-4B94-2142-9F28-7551BEAB67CA}"/>
              </a:ext>
            </a:extLst>
          </p:cNvPr>
          <p:cNvSpPr/>
          <p:nvPr/>
        </p:nvSpPr>
        <p:spPr>
          <a:xfrm>
            <a:off x="4743450" y="4038056"/>
            <a:ext cx="1543050"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Google Shape;137;p17">
            <a:extLst>
              <a:ext uri="{FF2B5EF4-FFF2-40B4-BE49-F238E27FC236}">
                <a16:creationId xmlns:a16="http://schemas.microsoft.com/office/drawing/2014/main" id="{878C169E-9F1E-4F2C-86C2-8A95693B802E}"/>
              </a:ext>
            </a:extLst>
          </p:cNvPr>
          <p:cNvSpPr/>
          <p:nvPr/>
        </p:nvSpPr>
        <p:spPr>
          <a:xfrm>
            <a:off x="595110" y="494605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8" name="Google Shape;138;p17">
            <a:extLst>
              <a:ext uri="{FF2B5EF4-FFF2-40B4-BE49-F238E27FC236}">
                <a16:creationId xmlns:a16="http://schemas.microsoft.com/office/drawing/2014/main" id="{1F77816A-F19A-E27B-0515-C640A941E716}"/>
              </a:ext>
            </a:extLst>
          </p:cNvPr>
          <p:cNvSpPr txBox="1"/>
          <p:nvPr/>
        </p:nvSpPr>
        <p:spPr>
          <a:xfrm>
            <a:off x="692887" y="520990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entire </a:t>
            </a:r>
            <a:r>
              <a:rPr lang="en-US" sz="2800" b="1" dirty="0" err="1">
                <a:solidFill>
                  <a:srgbClr val="FFFFFF"/>
                </a:solidFill>
                <a:latin typeface="Trebuchet MS"/>
                <a:ea typeface="Trebuchet MS"/>
                <a:cs typeface="Trebuchet MS"/>
                <a:sym typeface="Trebuchet MS"/>
              </a:rPr>
              <a:t>dataframe</a:t>
            </a:r>
            <a:endParaRPr sz="2800" dirty="0">
              <a:latin typeface="Trebuchet MS"/>
              <a:ea typeface="Trebuchet MS"/>
              <a:cs typeface="Trebuchet MS"/>
              <a:sym typeface="Trebuchet MS"/>
            </a:endParaRPr>
          </a:p>
        </p:txBody>
      </p:sp>
      <p:sp>
        <p:nvSpPr>
          <p:cNvPr id="9" name="Google Shape;172;p20">
            <a:extLst>
              <a:ext uri="{FF2B5EF4-FFF2-40B4-BE49-F238E27FC236}">
                <a16:creationId xmlns:a16="http://schemas.microsoft.com/office/drawing/2014/main" id="{0FB818E8-53E4-4DC1-06DA-7E08779FBB6D}"/>
              </a:ext>
            </a:extLst>
          </p:cNvPr>
          <p:cNvSpPr/>
          <p:nvPr/>
        </p:nvSpPr>
        <p:spPr>
          <a:xfrm>
            <a:off x="5694088" y="4487535"/>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10" name="Google Shape;173;p20">
            <a:extLst>
              <a:ext uri="{FF2B5EF4-FFF2-40B4-BE49-F238E27FC236}">
                <a16:creationId xmlns:a16="http://schemas.microsoft.com/office/drawing/2014/main" id="{6BB9A3C9-920B-5DD9-BA88-7263F5EA65C4}"/>
              </a:ext>
            </a:extLst>
          </p:cNvPr>
          <p:cNvSpPr txBox="1"/>
          <p:nvPr/>
        </p:nvSpPr>
        <p:spPr>
          <a:xfrm>
            <a:off x="5927178" y="5353968"/>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number of groups</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4041644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236074"/>
            <a:ext cx="10939550" cy="6385851"/>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Construct a table that summarizes basic statistics (e.g., count, proportion, mean, range) of a dataset and its subgroups</a:t>
            </a:r>
          </a:p>
          <a:p>
            <a:pPr marL="342900" indent="-342900">
              <a:lnSpc>
                <a:spcPct val="107000"/>
              </a:lnSpc>
              <a:buFont typeface="+mj-lt"/>
              <a:buAutoNum type="arabicPeriod"/>
            </a:pPr>
            <a:r>
              <a:rPr lang="en-US" sz="3200" kern="100" dirty="0">
                <a:effectLst/>
                <a:ea typeface="Calibri" panose="020F0502020204030204" pitchFamily="34" charset="0"/>
                <a:cs typeface="Arial" panose="020B0604020202020204" pitchFamily="34" charset="0"/>
              </a:rPr>
              <a:t>Utilize programming and software tools to facilitate efficient, reproducible, and transparent data analytics workflows</a:t>
            </a:r>
            <a:endParaRPr lang="en-US" sz="3200" dirty="0"/>
          </a:p>
          <a:p>
            <a:r>
              <a:rPr lang="en-US" sz="4000" dirty="0"/>
              <a:t>Lesson Objectives</a:t>
            </a:r>
          </a:p>
          <a:p>
            <a:pPr marL="457200" indent="-457200">
              <a:buFont typeface="+mj-lt"/>
              <a:buAutoNum type="arabicPeriod"/>
            </a:pPr>
            <a:r>
              <a:rPr lang="en-US" sz="3200" dirty="0"/>
              <a:t>Link sequential data analysis steps together using the pipe operator to improve readability</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495534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4694963" y="758471"/>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0118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2400300" y="2382161"/>
            <a:ext cx="6503815" cy="145052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1021269706"/>
              </p:ext>
            </p:extLst>
          </p:nvPr>
        </p:nvGraphicFramePr>
        <p:xfrm>
          <a:off x="2299233" y="4353872"/>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test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sodium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5001412</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potassium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bicarbonate</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5009134</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chloride</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6328301" y="4684083"/>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239272"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874412971"/>
              </p:ext>
            </p:extLst>
          </p:nvPr>
        </p:nvGraphicFramePr>
        <p:xfrm>
          <a:off x="7054432" y="4353872"/>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test_count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155554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2844092" y="2443142"/>
            <a:ext cx="6503815" cy="1323439"/>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chem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test_count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2969821" y="2453532"/>
            <a:ext cx="6048449" cy="148928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1451127897"/>
              </p:ext>
            </p:extLst>
          </p:nvPr>
        </p:nvGraphicFramePr>
        <p:xfrm>
          <a:off x="1900244" y="4228890"/>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test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sodium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potassium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bicarbonate</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chloride</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525663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239272"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856900"/>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test_count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2969821" y="2453532"/>
            <a:ext cx="6252355" cy="1323439"/>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chem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mrn</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test_count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81966226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11220294" cy="397954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0" indent="-914400">
              <a:buFont typeface="+mj-lt"/>
              <a:buAutoNum type="arabicPeriod"/>
            </a:pPr>
            <a:r>
              <a:rPr lang="en-US" dirty="0"/>
              <a:t>Complete the Grouping and Summarizing section</a:t>
            </a:r>
          </a:p>
          <a:p>
            <a:pPr marL="914400" indent="-914400">
              <a:buFont typeface="+mj-lt"/>
              <a:buAutoNum type="arabicPeriod"/>
            </a:pPr>
            <a:r>
              <a:rPr lang="en-US" dirty="0"/>
              <a:t>Sticky up when done </a:t>
            </a:r>
          </a:p>
        </p:txBody>
      </p:sp>
    </p:spTree>
    <p:extLst>
      <p:ext uri="{BB962C8B-B14F-4D97-AF65-F5344CB8AC3E}">
        <p14:creationId xmlns:p14="http://schemas.microsoft.com/office/powerpoint/2010/main" val="678860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a:bodyPr>
          <a:lstStyle/>
          <a:p>
            <a:pPr marL="0" indent="0">
              <a:buNone/>
            </a:pPr>
            <a:r>
              <a:rPr lang="en-US" sz="3200" b="1" dirty="0"/>
              <a:t>Summarize() </a:t>
            </a:r>
            <a:r>
              <a:rPr lang="en-US" sz="3200" dirty="0"/>
              <a:t>is a function that enables us to calculate summaries of variables (columns).  </a:t>
            </a:r>
          </a:p>
          <a:p>
            <a:pPr marL="0" indent="0">
              <a:buNone/>
            </a:pPr>
            <a:r>
              <a:rPr lang="en-US" sz="3200" dirty="0"/>
              <a:t>Common summary activities include counting observations using </a:t>
            </a:r>
            <a:r>
              <a:rPr lang="en-US" sz="3200" b="1" dirty="0"/>
              <a:t>n()</a:t>
            </a:r>
            <a:r>
              <a:rPr lang="en-US" sz="3200" dirty="0"/>
              <a:t>, counting unique observations using </a:t>
            </a:r>
            <a:r>
              <a:rPr lang="en-US" sz="3200" b="1" dirty="0" err="1"/>
              <a:t>n_distinct</a:t>
            </a:r>
            <a:r>
              <a:rPr lang="en-US" sz="3200" b="1" dirty="0"/>
              <a:t>()</a:t>
            </a:r>
            <a:r>
              <a:rPr lang="en-US" sz="3200" dirty="0"/>
              <a:t>, and calculating means using </a:t>
            </a:r>
            <a:r>
              <a:rPr lang="en-US" sz="3200" b="1" dirty="0"/>
              <a:t>mean()</a:t>
            </a:r>
            <a:r>
              <a:rPr lang="en-US" sz="3200" dirty="0"/>
              <a:t>.</a:t>
            </a:r>
          </a:p>
          <a:p>
            <a:pPr marL="0" indent="0">
              <a:buNone/>
            </a:pPr>
            <a:r>
              <a:rPr lang="en-US" sz="3200" b="1" dirty="0" err="1"/>
              <a:t>Group_by</a:t>
            </a:r>
            <a:r>
              <a:rPr lang="en-US" sz="3200" b="1" dirty="0"/>
              <a:t>()</a:t>
            </a:r>
            <a:r>
              <a:rPr lang="en-US" sz="3200" dirty="0"/>
              <a:t> is a function that enables us to create subsets of data by a variable.  Data can also be grouped by multiple variables.</a:t>
            </a:r>
          </a:p>
          <a:p>
            <a:pPr marL="0" indent="0">
              <a:buNone/>
            </a:pPr>
            <a:r>
              <a:rPr lang="en-US" sz="3200" dirty="0"/>
              <a:t>Combining the </a:t>
            </a:r>
            <a:r>
              <a:rPr lang="en-US" sz="3200" b="1" dirty="0" err="1"/>
              <a:t>group_by</a:t>
            </a:r>
            <a:r>
              <a:rPr lang="en-US" sz="3200" b="1" dirty="0"/>
              <a:t>()</a:t>
            </a:r>
            <a:r>
              <a:rPr lang="en-US" sz="3200" dirty="0"/>
              <a:t> and </a:t>
            </a:r>
            <a:r>
              <a:rPr lang="en-US" sz="3200" b="1" dirty="0"/>
              <a:t>summarize()</a:t>
            </a:r>
            <a:r>
              <a:rPr lang="en-US" sz="3200" dirty="0"/>
              <a:t> functions is a powerful way to look at summarizations across groups.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66D9F7-9C44-AA49-B3D0-BB47897423A0}"/>
              </a:ext>
            </a:extLst>
          </p:cNvPr>
          <p:cNvPicPr>
            <a:picLocks noChangeAspect="1"/>
          </p:cNvPicPr>
          <p:nvPr/>
        </p:nvPicPr>
        <p:blipFill>
          <a:blip r:embed="rId3"/>
          <a:stretch>
            <a:fillRect/>
          </a:stretch>
        </p:blipFill>
        <p:spPr>
          <a:xfrm>
            <a:off x="1780513" y="134714"/>
            <a:ext cx="8630973" cy="6588572"/>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236074"/>
            <a:ext cx="10939550" cy="6385851"/>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Construct a table that summarizes basic statistics (e.g., count, proportion, mean, range) of a dataset and its subgroups</a:t>
            </a:r>
          </a:p>
          <a:p>
            <a:pPr marL="342900" indent="-342900">
              <a:lnSpc>
                <a:spcPct val="107000"/>
              </a:lnSpc>
              <a:buFont typeface="+mj-lt"/>
              <a:buAutoNum type="arabicPeriod"/>
            </a:pPr>
            <a:r>
              <a:rPr lang="en-US" sz="3200" kern="100" dirty="0">
                <a:effectLst/>
                <a:ea typeface="Calibri" panose="020F0502020204030204" pitchFamily="34" charset="0"/>
                <a:cs typeface="Arial" panose="020B0604020202020204" pitchFamily="34" charset="0"/>
              </a:rPr>
              <a:t>Utilize programming and software tools to facilitate efficient, reproducible, and transparent data analytics workflows</a:t>
            </a:r>
            <a:endParaRPr lang="en-US" sz="3200" dirty="0"/>
          </a:p>
          <a:p>
            <a:r>
              <a:rPr lang="en-US" sz="4000" dirty="0"/>
              <a:t>Lesson Objectives</a:t>
            </a:r>
          </a:p>
          <a:p>
            <a:pPr marL="457200" indent="-457200">
              <a:buFont typeface="+mj-lt"/>
              <a:buAutoNum type="arabicPeriod"/>
            </a:pPr>
            <a:r>
              <a:rPr lang="en-US" sz="3200" dirty="0"/>
              <a:t>Link sequential data analysis steps together using the pipe operator to improve readability</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3823496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30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Piping Data from One Row to the Next</a:t>
            </a:r>
          </a:p>
        </p:txBody>
      </p:sp>
    </p:spTree>
    <p:extLst>
      <p:ext uri="{BB962C8B-B14F-4D97-AF65-F5344CB8AC3E}">
        <p14:creationId xmlns:p14="http://schemas.microsoft.com/office/powerpoint/2010/main" val="2581829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AAFD-A0F8-FE49-8BE2-892243472688}"/>
              </a:ext>
            </a:extLst>
          </p:cNvPr>
          <p:cNvSpPr>
            <a:spLocks noGrp="1"/>
          </p:cNvSpPr>
          <p:nvPr>
            <p:ph type="title"/>
          </p:nvPr>
        </p:nvSpPr>
        <p:spPr/>
        <p:txBody>
          <a:bodyPr/>
          <a:lstStyle/>
          <a:p>
            <a:r>
              <a:rPr lang="en-US" dirty="0"/>
              <a:t>Reviewing turnaround times</a:t>
            </a:r>
          </a:p>
        </p:txBody>
      </p:sp>
      <p:sp>
        <p:nvSpPr>
          <p:cNvPr id="3" name="Content Placeholder 2">
            <a:extLst>
              <a:ext uri="{FF2B5EF4-FFF2-40B4-BE49-F238E27FC236}">
                <a16:creationId xmlns:a16="http://schemas.microsoft.com/office/drawing/2014/main" id="{66F5E44A-F10F-6648-8613-2432C1A64DD8}"/>
              </a:ext>
            </a:extLst>
          </p:cNvPr>
          <p:cNvSpPr>
            <a:spLocks noGrp="1"/>
          </p:cNvSpPr>
          <p:nvPr>
            <p:ph idx="1"/>
          </p:nvPr>
        </p:nvSpPr>
        <p:spPr/>
        <p:txBody>
          <a:bodyPr>
            <a:normAutofit/>
          </a:bodyPr>
          <a:lstStyle/>
          <a:p>
            <a:r>
              <a:rPr lang="en-US" sz="3200" dirty="0"/>
              <a:t>We are interested in focusing on specific measurements and calculating turnaround times for different populations in our data set. We would like to start with our sodium values and calculate the total turnaround times for only those observations.</a:t>
            </a:r>
          </a:p>
        </p:txBody>
      </p:sp>
    </p:spTree>
    <p:extLst>
      <p:ext uri="{BB962C8B-B14F-4D97-AF65-F5344CB8AC3E}">
        <p14:creationId xmlns:p14="http://schemas.microsoft.com/office/powerpoint/2010/main" val="2640509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00460" cy="777536"/>
          </a:xfrm>
        </p:spPr>
        <p:txBody>
          <a:bodyPr/>
          <a:lstStyle/>
          <a:p>
            <a:r>
              <a:rPr lang="en-US" sz="4800" dirty="0">
                <a:solidFill>
                  <a:srgbClr val="000000"/>
                </a:solidFill>
              </a:rPr>
              <a:t>Data Analysis Steps</a:t>
            </a:r>
          </a:p>
        </p:txBody>
      </p:sp>
      <p:sp>
        <p:nvSpPr>
          <p:cNvPr id="3" name="Rectangle 2"/>
          <p:cNvSpPr/>
          <p:nvPr/>
        </p:nvSpPr>
        <p:spPr>
          <a:xfrm>
            <a:off x="522667" y="2267808"/>
            <a:ext cx="11018141" cy="162784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96134" y="3011139"/>
            <a:ext cx="11675070" cy="1015663"/>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mutate(</a:t>
            </a:r>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a:t>
            </a:r>
          </a:p>
          <a:p>
            <a:r>
              <a:rPr lang="en-US" sz="2000" dirty="0">
                <a:solidFill>
                  <a:srgbClr val="164F86"/>
                </a:solidFill>
                <a:latin typeface="Monaco" pitchFamily="2" charset="77"/>
                <a:ea typeface="Courier New"/>
                <a:cs typeface="Consolas" panose="020B0609020204030204" pitchFamily="49" charset="0"/>
                <a:sym typeface="Courier New"/>
              </a:rPr>
              <a:t>			     </a:t>
            </a:r>
            <a:r>
              <a:rPr lang="fr-FR" sz="2000" dirty="0" err="1">
                <a:solidFill>
                  <a:srgbClr val="164F86"/>
                </a:solidFill>
                <a:latin typeface="Monaco" pitchFamily="2" charset="77"/>
                <a:ea typeface="Courier New"/>
                <a:cs typeface="Consolas" panose="020B0609020204030204" pitchFamily="49" charset="0"/>
                <a:sym typeface="Courier New"/>
              </a:rPr>
              <a:t>total_tat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verify_dt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collect_dt</a:t>
            </a:r>
            <a:r>
              <a:rPr lang="fr-FR" sz="2000" dirty="0">
                <a:solidFill>
                  <a:srgbClr val="164F86"/>
                </a:solidFill>
                <a:latin typeface="Monaco" pitchFamily="2" charset="77"/>
                <a:ea typeface="Courier New"/>
                <a:cs typeface="Consolas" panose="020B0609020204030204" pitchFamily="49" charset="0"/>
                <a:sym typeface="Courier New"/>
              </a:rPr>
              <a:t>)</a:t>
            </a:r>
          </a:p>
          <a:p>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5" name="TextBox 4"/>
          <p:cNvSpPr txBox="1"/>
          <p:nvPr/>
        </p:nvSpPr>
        <p:spPr>
          <a:xfrm>
            <a:off x="896134" y="2411268"/>
            <a:ext cx="12376110" cy="400110"/>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a:t>
            </a:r>
            <a:r>
              <a:rPr lang="fr-FR" sz="2000" dirty="0" err="1">
                <a:solidFill>
                  <a:srgbClr val="164F86"/>
                </a:solidFill>
                <a:latin typeface="Monaco" pitchFamily="2" charset="77"/>
                <a:ea typeface="Courier New"/>
                <a:cs typeface="Consolas" panose="020B0609020204030204" pitchFamily="49" charset="0"/>
                <a:sym typeface="Courier New"/>
              </a:rPr>
              <a:t>filter</a:t>
            </a:r>
            <a:r>
              <a:rPr lang="fr-FR" sz="2000" dirty="0">
                <a:solidFill>
                  <a:srgbClr val="164F86"/>
                </a:solidFill>
                <a:latin typeface="Monaco" pitchFamily="2" charset="77"/>
                <a:ea typeface="Courier New"/>
                <a:cs typeface="Consolas" panose="020B0609020204030204" pitchFamily="49" charset="0"/>
                <a:sym typeface="Courier New"/>
              </a:rPr>
              <a:t>(</a:t>
            </a:r>
            <a:r>
              <a:rPr lang="en-US" sz="2000" dirty="0">
                <a:solidFill>
                  <a:srgbClr val="164F86"/>
                </a:solidFill>
                <a:latin typeface="Monaco" pitchFamily="2" charset="77"/>
                <a:ea typeface="Courier New"/>
                <a:cs typeface="Consolas" panose="020B0609020204030204" pitchFamily="49" charset="0"/>
                <a:sym typeface="Courier New"/>
              </a:rPr>
              <a:t>chem, </a:t>
            </a:r>
            <a:r>
              <a:rPr lang="fr-FR" sz="2000" dirty="0">
                <a:solidFill>
                  <a:srgbClr val="164F86"/>
                </a:solidFill>
                <a:latin typeface="Monaco" pitchFamily="2" charset="77"/>
                <a:ea typeface="Courier New"/>
                <a:cs typeface="Consolas" panose="020B0609020204030204" pitchFamily="49" charset="0"/>
                <a:sym typeface="Courier New"/>
              </a:rPr>
              <a:t>value == ‘sodium’)</a:t>
            </a:r>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7" name="Rectangle 6"/>
          <p:cNvSpPr/>
          <p:nvPr/>
        </p:nvSpPr>
        <p:spPr>
          <a:xfrm>
            <a:off x="586929" y="4590192"/>
            <a:ext cx="11018141" cy="1508105"/>
          </a:xfrm>
          <a:prstGeom prst="rect">
            <a:avLst/>
          </a:prstGeom>
        </p:spPr>
        <p:txBody>
          <a:bodyPr wrap="square">
            <a:spAutoFit/>
          </a:bodyPr>
          <a:lstStyle/>
          <a:p>
            <a:r>
              <a:rPr lang="en-US" sz="3200" dirty="0">
                <a:latin typeface="Calibri" panose="020F0502020204030204" pitchFamily="34" charset="0"/>
              </a:rPr>
              <a:t>1. Filter to extract the subset of sodium</a:t>
            </a:r>
          </a:p>
          <a:p>
            <a:r>
              <a:rPr lang="en-US" sz="3200" dirty="0">
                <a:latin typeface="Calibri" panose="020F0502020204030204" pitchFamily="34" charset="0"/>
              </a:rPr>
              <a:t>2. Mutate to add a column for total turnaround time</a:t>
            </a:r>
          </a:p>
          <a:p>
            <a:endParaRPr lang="en-US" sz="2800" dirty="0">
              <a:latin typeface="Calibri" panose="020F0502020204030204" pitchFamily="34" charset="0"/>
            </a:endParaRPr>
          </a:p>
        </p:txBody>
      </p:sp>
    </p:spTree>
    <p:extLst>
      <p:ext uri="{BB962C8B-B14F-4D97-AF65-F5344CB8AC3E}">
        <p14:creationId xmlns:p14="http://schemas.microsoft.com/office/powerpoint/2010/main" val="2207685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AAFD-A0F8-FE49-8BE2-892243472688}"/>
              </a:ext>
            </a:extLst>
          </p:cNvPr>
          <p:cNvSpPr>
            <a:spLocks noGrp="1"/>
          </p:cNvSpPr>
          <p:nvPr>
            <p:ph type="title"/>
          </p:nvPr>
        </p:nvSpPr>
        <p:spPr/>
        <p:txBody>
          <a:bodyPr/>
          <a:lstStyle/>
          <a:p>
            <a:r>
              <a:rPr lang="en-US" dirty="0"/>
              <a:t>Reviewing turnaround times</a:t>
            </a:r>
          </a:p>
        </p:txBody>
      </p:sp>
      <p:sp>
        <p:nvSpPr>
          <p:cNvPr id="3" name="Content Placeholder 2">
            <a:extLst>
              <a:ext uri="{FF2B5EF4-FFF2-40B4-BE49-F238E27FC236}">
                <a16:creationId xmlns:a16="http://schemas.microsoft.com/office/drawing/2014/main" id="{66F5E44A-F10F-6648-8613-2432C1A64DD8}"/>
              </a:ext>
            </a:extLst>
          </p:cNvPr>
          <p:cNvSpPr>
            <a:spLocks noGrp="1"/>
          </p:cNvSpPr>
          <p:nvPr>
            <p:ph idx="1"/>
          </p:nvPr>
        </p:nvSpPr>
        <p:spPr/>
        <p:txBody>
          <a:bodyPr>
            <a:normAutofit/>
          </a:bodyPr>
          <a:lstStyle/>
          <a:p>
            <a:r>
              <a:rPr lang="en-US" sz="3200" dirty="0"/>
              <a:t>We are interested in focusing on specific measurements and calculating turnaround times for different populations in our data set. We would like to start with our sodium values and calculate the total turnaround times for only those observations.</a:t>
            </a:r>
          </a:p>
          <a:p>
            <a:endParaRPr lang="en-US" sz="3200" dirty="0"/>
          </a:p>
          <a:p>
            <a:r>
              <a:rPr lang="en-US" sz="3200" dirty="0"/>
              <a:t>Now we want to focus on only the tests with a turnaround time of greater than 5 days.</a:t>
            </a:r>
          </a:p>
        </p:txBody>
      </p:sp>
    </p:spTree>
    <p:extLst>
      <p:ext uri="{BB962C8B-B14F-4D97-AF65-F5344CB8AC3E}">
        <p14:creationId xmlns:p14="http://schemas.microsoft.com/office/powerpoint/2010/main" val="905426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00460" cy="777536"/>
          </a:xfrm>
        </p:spPr>
        <p:txBody>
          <a:bodyPr/>
          <a:lstStyle/>
          <a:p>
            <a:r>
              <a:rPr lang="en-US" sz="4800" dirty="0">
                <a:solidFill>
                  <a:srgbClr val="000000"/>
                </a:solidFill>
              </a:rPr>
              <a:t>Data Analysis Steps</a:t>
            </a:r>
          </a:p>
        </p:txBody>
      </p:sp>
      <p:sp>
        <p:nvSpPr>
          <p:cNvPr id="3" name="Rectangle 2"/>
          <p:cNvSpPr/>
          <p:nvPr/>
        </p:nvSpPr>
        <p:spPr>
          <a:xfrm>
            <a:off x="1019523" y="2119218"/>
            <a:ext cx="10152953" cy="232238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92990" y="2862549"/>
            <a:ext cx="9779486" cy="1015663"/>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mutate(</a:t>
            </a:r>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a:t>
            </a:r>
          </a:p>
          <a:p>
            <a:r>
              <a:rPr lang="en-US" sz="2000" dirty="0">
                <a:solidFill>
                  <a:srgbClr val="164F86"/>
                </a:solidFill>
                <a:latin typeface="Monaco" pitchFamily="2" charset="77"/>
                <a:ea typeface="Courier New"/>
                <a:cs typeface="Consolas" panose="020B0609020204030204" pitchFamily="49" charset="0"/>
                <a:sym typeface="Courier New"/>
              </a:rPr>
              <a:t>			     </a:t>
            </a:r>
            <a:r>
              <a:rPr lang="fr-FR" sz="2000" dirty="0" err="1">
                <a:solidFill>
                  <a:srgbClr val="164F86"/>
                </a:solidFill>
                <a:latin typeface="Monaco" pitchFamily="2" charset="77"/>
                <a:ea typeface="Courier New"/>
                <a:cs typeface="Consolas" panose="020B0609020204030204" pitchFamily="49" charset="0"/>
                <a:sym typeface="Courier New"/>
              </a:rPr>
              <a:t>total_tat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verify_dt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collect_dt</a:t>
            </a:r>
            <a:r>
              <a:rPr lang="fr-FR" sz="2000" dirty="0">
                <a:solidFill>
                  <a:srgbClr val="164F86"/>
                </a:solidFill>
                <a:latin typeface="Monaco" pitchFamily="2" charset="77"/>
                <a:ea typeface="Courier New"/>
                <a:cs typeface="Consolas" panose="020B0609020204030204" pitchFamily="49" charset="0"/>
                <a:sym typeface="Courier New"/>
              </a:rPr>
              <a:t>)</a:t>
            </a:r>
          </a:p>
          <a:p>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5" name="TextBox 4"/>
          <p:cNvSpPr txBox="1"/>
          <p:nvPr/>
        </p:nvSpPr>
        <p:spPr>
          <a:xfrm>
            <a:off x="1392990" y="2262678"/>
            <a:ext cx="9859496" cy="400110"/>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a:t>
            </a:r>
            <a:r>
              <a:rPr lang="fr-FR" sz="2000" dirty="0" err="1">
                <a:solidFill>
                  <a:srgbClr val="164F86"/>
                </a:solidFill>
                <a:latin typeface="Monaco" pitchFamily="2" charset="77"/>
                <a:ea typeface="Courier New"/>
                <a:cs typeface="Consolas" panose="020B0609020204030204" pitchFamily="49" charset="0"/>
                <a:sym typeface="Courier New"/>
              </a:rPr>
              <a:t>filter</a:t>
            </a:r>
            <a:r>
              <a:rPr lang="fr-FR" sz="2000" dirty="0">
                <a:solidFill>
                  <a:srgbClr val="164F86"/>
                </a:solidFill>
                <a:latin typeface="Monaco" pitchFamily="2" charset="77"/>
                <a:ea typeface="Courier New"/>
                <a:cs typeface="Consolas" panose="020B0609020204030204" pitchFamily="49" charset="0"/>
                <a:sym typeface="Courier New"/>
              </a:rPr>
              <a:t>(</a:t>
            </a:r>
            <a:r>
              <a:rPr lang="en-US" sz="2000" dirty="0">
                <a:solidFill>
                  <a:srgbClr val="164F86"/>
                </a:solidFill>
                <a:latin typeface="Monaco" pitchFamily="2" charset="77"/>
                <a:ea typeface="Courier New"/>
                <a:cs typeface="Consolas" panose="020B0609020204030204" pitchFamily="49" charset="0"/>
                <a:sym typeface="Courier New"/>
              </a:rPr>
              <a:t>chem, </a:t>
            </a:r>
            <a:r>
              <a:rPr lang="fr-FR" sz="2000" dirty="0">
                <a:solidFill>
                  <a:srgbClr val="164F86"/>
                </a:solidFill>
                <a:latin typeface="Monaco" pitchFamily="2" charset="77"/>
                <a:ea typeface="Courier New"/>
                <a:cs typeface="Consolas" panose="020B0609020204030204" pitchFamily="49" charset="0"/>
                <a:sym typeface="Courier New"/>
              </a:rPr>
              <a:t>test == ‘sodium’)</a:t>
            </a:r>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7" name="Rectangle 6"/>
          <p:cNvSpPr/>
          <p:nvPr/>
        </p:nvSpPr>
        <p:spPr>
          <a:xfrm>
            <a:off x="586929" y="4590192"/>
            <a:ext cx="11018141" cy="2000548"/>
          </a:xfrm>
          <a:prstGeom prst="rect">
            <a:avLst/>
          </a:prstGeom>
        </p:spPr>
        <p:txBody>
          <a:bodyPr wrap="square">
            <a:spAutoFit/>
          </a:bodyPr>
          <a:lstStyle/>
          <a:p>
            <a:r>
              <a:rPr lang="en-US" sz="3200" dirty="0">
                <a:latin typeface="Calibri" panose="020F0502020204030204" pitchFamily="34" charset="0"/>
              </a:rPr>
              <a:t>1. Filter to extract the subset of sodium</a:t>
            </a:r>
          </a:p>
          <a:p>
            <a:r>
              <a:rPr lang="en-US" sz="3200" dirty="0">
                <a:latin typeface="Calibri" panose="020F0502020204030204" pitchFamily="34" charset="0"/>
              </a:rPr>
              <a:t>2. Mutate to add a column for total turnaround time</a:t>
            </a:r>
          </a:p>
          <a:p>
            <a:r>
              <a:rPr lang="en-US" sz="3200" dirty="0">
                <a:latin typeface="Calibri" panose="020F0502020204030204" pitchFamily="34" charset="0"/>
              </a:rPr>
              <a:t>3. Filter to extract only the results with a TAT of more than 5 days</a:t>
            </a:r>
          </a:p>
          <a:p>
            <a:endParaRPr lang="en-US" sz="2800" dirty="0">
              <a:latin typeface="Calibri" panose="020F0502020204030204" pitchFamily="34" charset="0"/>
            </a:endParaRPr>
          </a:p>
        </p:txBody>
      </p:sp>
      <p:sp>
        <p:nvSpPr>
          <p:cNvPr id="6" name="TextBox 5">
            <a:extLst>
              <a:ext uri="{FF2B5EF4-FFF2-40B4-BE49-F238E27FC236}">
                <a16:creationId xmlns:a16="http://schemas.microsoft.com/office/drawing/2014/main" id="{31F06DD4-95A9-982A-62FE-F73A35FB854C}"/>
              </a:ext>
            </a:extLst>
          </p:cNvPr>
          <p:cNvSpPr txBox="1"/>
          <p:nvPr/>
        </p:nvSpPr>
        <p:spPr>
          <a:xfrm>
            <a:off x="1378068" y="3858760"/>
            <a:ext cx="10045868" cy="400110"/>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a:t>
            </a:r>
            <a:r>
              <a:rPr lang="fr-FR" sz="2000" dirty="0" err="1">
                <a:solidFill>
                  <a:srgbClr val="164F86"/>
                </a:solidFill>
                <a:latin typeface="Monaco" pitchFamily="2" charset="77"/>
                <a:ea typeface="Courier New"/>
                <a:cs typeface="Consolas" panose="020B0609020204030204" pitchFamily="49" charset="0"/>
                <a:sym typeface="Courier New"/>
              </a:rPr>
              <a:t>filter</a:t>
            </a:r>
            <a:r>
              <a:rPr lang="fr-FR" sz="2000" dirty="0">
                <a:solidFill>
                  <a:srgbClr val="164F86"/>
                </a:solidFill>
                <a:latin typeface="Monaco" pitchFamily="2" charset="77"/>
                <a:ea typeface="Courier New"/>
                <a:cs typeface="Consolas" panose="020B0609020204030204" pitchFamily="49" charset="0"/>
                <a:sym typeface="Courier New"/>
              </a:rPr>
              <a:t>(</a:t>
            </a:r>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a:t>
            </a:r>
            <a:r>
              <a:rPr lang="en-US" sz="2000" dirty="0" err="1">
                <a:solidFill>
                  <a:srgbClr val="164F86"/>
                </a:solidFill>
                <a:latin typeface="Monaco" pitchFamily="2" charset="77"/>
                <a:ea typeface="Courier New"/>
                <a:cs typeface="Consolas" panose="020B0609020204030204" pitchFamily="49" charset="0"/>
                <a:sym typeface="Courier New"/>
              </a:rPr>
              <a:t>total_tat</a:t>
            </a:r>
            <a:r>
              <a:rPr lang="en-US" sz="2000" dirty="0">
                <a:solidFill>
                  <a:srgbClr val="164F86"/>
                </a:solidFill>
                <a:latin typeface="Monaco" pitchFamily="2" charset="77"/>
                <a:ea typeface="Courier New"/>
                <a:cs typeface="Consolas" panose="020B0609020204030204" pitchFamily="49" charset="0"/>
                <a:sym typeface="Courier New"/>
              </a:rPr>
              <a:t> &gt; days(5)</a:t>
            </a:r>
            <a:r>
              <a:rPr lang="fr-FR" sz="2000" dirty="0">
                <a:solidFill>
                  <a:srgbClr val="164F86"/>
                </a:solidFill>
                <a:latin typeface="Monaco" pitchFamily="2" charset="77"/>
                <a:ea typeface="Courier New"/>
                <a:cs typeface="Consolas" panose="020B0609020204030204" pitchFamily="49" charset="0"/>
                <a:sym typeface="Courier New"/>
              </a:rPr>
              <a:t>)</a:t>
            </a:r>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9" name="Google Shape;172;p20">
            <a:extLst>
              <a:ext uri="{FF2B5EF4-FFF2-40B4-BE49-F238E27FC236}">
                <a16:creationId xmlns:a16="http://schemas.microsoft.com/office/drawing/2014/main" id="{C0F0785C-54A7-0786-D730-FBDD79DCE7D9}"/>
              </a:ext>
            </a:extLst>
          </p:cNvPr>
          <p:cNvSpPr/>
          <p:nvPr/>
        </p:nvSpPr>
        <p:spPr>
          <a:xfrm>
            <a:off x="9682362" y="4180487"/>
            <a:ext cx="1843850" cy="1379977"/>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dirty="0"/>
          </a:p>
        </p:txBody>
      </p:sp>
      <p:sp>
        <p:nvSpPr>
          <p:cNvPr id="12" name="TextBox 11">
            <a:extLst>
              <a:ext uri="{FF2B5EF4-FFF2-40B4-BE49-F238E27FC236}">
                <a16:creationId xmlns:a16="http://schemas.microsoft.com/office/drawing/2014/main" id="{876ACA9F-8416-C333-0F6E-8B634A06E2A6}"/>
              </a:ext>
            </a:extLst>
          </p:cNvPr>
          <p:cNvSpPr txBox="1"/>
          <p:nvPr/>
        </p:nvSpPr>
        <p:spPr>
          <a:xfrm>
            <a:off x="9761517" y="4623638"/>
            <a:ext cx="1627832" cy="923330"/>
          </a:xfrm>
          <a:prstGeom prst="rect">
            <a:avLst/>
          </a:prstGeom>
          <a:noFill/>
        </p:spPr>
        <p:txBody>
          <a:bodyPr wrap="square" rtlCol="0">
            <a:spAutoFit/>
          </a:bodyPr>
          <a:lstStyle/>
          <a:p>
            <a:pPr algn="ctr"/>
            <a:r>
              <a:rPr lang="en-US" dirty="0">
                <a:solidFill>
                  <a:schemeClr val="bg1"/>
                </a:solidFill>
              </a:rPr>
              <a:t>Creates a duration of 5 days</a:t>
            </a:r>
          </a:p>
        </p:txBody>
      </p:sp>
    </p:spTree>
    <p:extLst>
      <p:ext uri="{BB962C8B-B14F-4D97-AF65-F5344CB8AC3E}">
        <p14:creationId xmlns:p14="http://schemas.microsoft.com/office/powerpoint/2010/main" val="11774115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18913</TotalTime>
  <Words>2307</Words>
  <Application>Microsoft Macintosh PowerPoint</Application>
  <PresentationFormat>Widescreen</PresentationFormat>
  <Paragraphs>334</Paragraphs>
  <Slides>37</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vt:lpstr>
      <vt:lpstr>Calibri</vt:lpstr>
      <vt:lpstr>Consolas</vt:lpstr>
      <vt:lpstr>Monaco</vt:lpstr>
      <vt:lpstr>Times New Roman</vt:lpstr>
      <vt:lpstr>Trebuchet MS</vt:lpstr>
      <vt:lpstr>Tw Cen MT</vt:lpstr>
      <vt:lpstr>Tw Cen MT Condensed</vt:lpstr>
      <vt:lpstr>Wingdings</vt:lpstr>
      <vt:lpstr>Wingdings 3</vt:lpstr>
      <vt:lpstr>Integral</vt:lpstr>
      <vt:lpstr>Grouping and Summarizing Data</vt:lpstr>
      <vt:lpstr>Lesson Prep</vt:lpstr>
      <vt:lpstr>PowerPoint Presentation</vt:lpstr>
      <vt:lpstr>Typical Data Science Pipeline</vt:lpstr>
      <vt:lpstr>Piping Data from One Row to the Next</vt:lpstr>
      <vt:lpstr>Reviewing turnaround times</vt:lpstr>
      <vt:lpstr>Data Analysis Steps</vt:lpstr>
      <vt:lpstr>Reviewing turnaround times</vt:lpstr>
      <vt:lpstr>Data Analysis Steps</vt:lpstr>
      <vt:lpstr>The Pipe Operator |&gt;</vt:lpstr>
      <vt:lpstr>Data Analysis Steps</vt:lpstr>
      <vt:lpstr>Shortcut to type |&gt; </vt:lpstr>
      <vt:lpstr>Your Turn #1</vt:lpstr>
      <vt:lpstr>Summarize the data set</vt:lpstr>
      <vt:lpstr>Q: What is the average sodium value?</vt:lpstr>
      <vt:lpstr>PowerPoint Presentation</vt:lpstr>
      <vt:lpstr>PowerPoint Presentation</vt:lpstr>
      <vt:lpstr>PowerPoint Presentation</vt:lpstr>
      <vt:lpstr>PowerPoint Presentation</vt:lpstr>
      <vt:lpstr>PowerPoint Presentation</vt:lpstr>
      <vt:lpstr>Your Turn #2</vt:lpstr>
      <vt:lpstr>PowerPoint Presentation</vt:lpstr>
      <vt:lpstr>Calculate the mean turnaround time</vt:lpstr>
      <vt:lpstr>Calculate the 75th percentile turnaround time</vt:lpstr>
      <vt:lpstr>Grouping your data</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724</cp:revision>
  <cp:lastPrinted>2020-07-14T03:12:28Z</cp:lastPrinted>
  <dcterms:created xsi:type="dcterms:W3CDTF">2018-02-01T22:00:01Z</dcterms:created>
  <dcterms:modified xsi:type="dcterms:W3CDTF">2024-06-26T17:58:36Z</dcterms:modified>
</cp:coreProperties>
</file>